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1" r:id="rId7"/>
    <p:sldId id="259" r:id="rId8"/>
    <p:sldId id="275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60" r:id="rId19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8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80604020202020204" pitchFamily="34" charset="0"/>
                <a:ea typeface="+mj-ea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 defTabSz="-6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8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1831702"/>
            <a:ext cx="5995988" cy="1235075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093766"/>
            <a:ext cx="5995988" cy="511583"/>
          </a:xfrm>
          <a:blipFill>
            <a:blip r:embed="rId2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8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8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8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8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09850D-0D6D-4A73-86CC-0144F5CF1F23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C85E4F-3AC7-4976-9CE3-A9364AC471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8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20438"/>
            <a:ext cx="9142485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1554" y="101596"/>
            <a:ext cx="824853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61430" y="948916"/>
            <a:ext cx="8240189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Font typeface="Arial" panose="0208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ctr">
              <a:buFont typeface="Arial" panose="0208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r">
              <a:buFont typeface="Arial" panose="0208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accent1">
              <a:lumMod val="50000"/>
            </a:schemeClr>
          </a:solidFill>
          <a:latin typeface="Arial" panose="02080604020202020204" pitchFamily="34" charset="0"/>
          <a:ea typeface="+mj-ea"/>
          <a:cs typeface="+mj-cs"/>
        </a:defRPr>
      </a:lvl1pPr>
    </p:titleStyle>
    <p:bodyStyle>
      <a:lvl1pPr marL="444500" indent="-444500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80000"/>
        <a:buFontTx/>
        <a:buBlip>
          <a:blip r:embed="rId13"/>
        </a:buBlip>
        <a:defRPr sz="2400" kern="1200" baseline="0">
          <a:solidFill>
            <a:schemeClr val="tx1"/>
          </a:solidFill>
          <a:latin typeface="Arial" panose="02080604020202020204" pitchFamily="34" charset="0"/>
          <a:ea typeface="+mj-ea"/>
          <a:cs typeface="+mn-cs"/>
        </a:defRPr>
      </a:lvl1pPr>
      <a:lvl2pPr marL="716280" indent="-271780" algn="just" defTabSz="914400" rtl="0" eaLnBrk="1" latinLnBrk="0" hangingPunct="1">
        <a:spcBef>
          <a:spcPts val="0"/>
        </a:spcBef>
        <a:spcAft>
          <a:spcPts val="0"/>
        </a:spcAft>
        <a:buClrTx/>
        <a:buFont typeface="Arial" panose="02080604020202020204" pitchFamily="34" charset="0"/>
        <a:buChar char="•"/>
        <a:tabLst>
          <a:tab pos="542925" algn="l"/>
        </a:tabLst>
        <a:defRPr sz="2000" kern="1200" baseline="0">
          <a:solidFill>
            <a:schemeClr val="tx1"/>
          </a:solidFill>
          <a:latin typeface="幼圆" panose="02010509060101010101" pitchFamily="49" charset="-122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32255" y="1496695"/>
            <a:ext cx="6024880" cy="18440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15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生涯辅导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370" y="419735"/>
            <a:ext cx="8030210" cy="557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这阶段共包括三个时期：</a:t>
            </a:r>
          </a:p>
          <a:p>
            <a:endParaRPr lang="zh-CN" altLang="en-US" sz="2400"/>
          </a:p>
          <a:p>
            <a:r>
              <a:rPr lang="zh-CN" altLang="en-US" sz="2800" b="1"/>
              <a:t>        一是试探期（15岁至17岁），考虑需要、兴趣、能力及机会，作暂时的决定，并在幻想、讨论、课业及工作中加以尝试；</a:t>
            </a:r>
          </a:p>
          <a:p>
            <a:endParaRPr lang="zh-CN" altLang="en-US" sz="2400" b="1"/>
          </a:p>
          <a:p>
            <a:r>
              <a:rPr lang="zh-CN" altLang="en-US" sz="2800"/>
              <a:t>        二是过渡期（18岁至21岁），进入就业市场或专业训练，更重视现实，并力图实现自我观念，将一般性的选择转为特定的选择；</a:t>
            </a:r>
          </a:p>
          <a:p>
            <a:endParaRPr lang="zh-CN" altLang="en-US" sz="2400"/>
          </a:p>
          <a:p>
            <a:r>
              <a:rPr lang="zh-CN" altLang="en-US" sz="2800"/>
              <a:t>        三是试验期（22岁至24岁），生涯初步确定井试验其成为长期职业生活的可能性，若不适合则可能再经历上述各时期以确定方向。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0085" y="650875"/>
            <a:ext cx="262128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/>
              <a:t>生涯作业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32000" y="2357120"/>
            <a:ext cx="5080000" cy="1005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ctr"/>
            <a:r>
              <a:rPr lang="zh-CN" altLang="en-US" sz="60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职业访谈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037590"/>
            <a:ext cx="7697470" cy="3909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556895"/>
            <a:ext cx="7806055" cy="5848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" y="1471295"/>
            <a:ext cx="8009255" cy="2678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31165"/>
            <a:ext cx="7122795" cy="6231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88"/>
          <a:stretch>
            <a:fillRect/>
          </a:stretch>
        </p:blipFill>
        <p:spPr>
          <a:xfrm>
            <a:off x="261620" y="669290"/>
            <a:ext cx="8470265" cy="5546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91310" y="5321935"/>
            <a:ext cx="6329680" cy="962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latin typeface="Arial" panose="02080604020202020204" pitchFamily="34" charset="0"/>
                <a:ea typeface="微软雅黑" panose="020B0503020204020204" charset="-122"/>
              </a:rPr>
              <a:t>成长，长成为自己的样子</a:t>
            </a:r>
          </a:p>
        </p:txBody>
      </p:sp>
      <p:pic>
        <p:nvPicPr>
          <p:cNvPr id="3" name="图片 2" descr="250065892375328749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1883410" y="415925"/>
            <a:ext cx="5282565" cy="47256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20570" y="1470660"/>
            <a:ext cx="5210175" cy="3380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30000"/>
              </a:lnSpc>
            </a:pPr>
            <a:r>
              <a:rPr lang="zh-CN" altLang="en-US" sz="16600" dirty="0" smtClean="0">
                <a:solidFill>
                  <a:schemeClr val="accent4"/>
                </a:solidFill>
                <a:effectLst/>
                <a:latin typeface="Arial" panose="02080604020202020204" pitchFamily="34" charset="0"/>
                <a:ea typeface="微软雅黑" panose="020B0503020204020204" charset="-122"/>
              </a:rPr>
              <a:t>谢谢！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8505" y="916940"/>
            <a:ext cx="7472680" cy="4465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7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  <a:lumMod val="5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  <a:sym typeface="+mn-ea"/>
              </a:rPr>
              <a:t>生涯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3735" y="662940"/>
            <a:ext cx="24688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何为生涯？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0925" y="4114165"/>
            <a:ext cx="7042150" cy="1554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/>
              <a:t>        </a:t>
            </a:r>
            <a:r>
              <a:rPr lang="zh-CN" altLang="en-US" sz="2400"/>
              <a:t>出自 《庄子·养生主》，原文“吾生也有涯，而知也无涯。以有涯随无涯，殆已！已而为知者，殆而已矣！为善无近名，为恶无近刑，缘督以为经，可以保身，可以全生，可以养亲，可以尽年。”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95450" y="2309495"/>
            <a:ext cx="575310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ym typeface="+mn-ea"/>
              </a:rPr>
              <a:t>吾</a:t>
            </a:r>
            <a:r>
              <a:rPr lang="zh-CN" altLang="en-US" sz="3600" u="sng">
                <a:sym typeface="+mn-ea"/>
              </a:rPr>
              <a:t>    </a:t>
            </a:r>
            <a:r>
              <a:rPr lang="zh-CN" altLang="en-US" sz="3600">
                <a:sym typeface="+mn-ea"/>
              </a:rPr>
              <a:t>也有</a:t>
            </a:r>
            <a:r>
              <a:rPr lang="zh-CN" altLang="en-US" sz="3600" u="sng">
                <a:sym typeface="+mn-ea"/>
              </a:rPr>
              <a:t>    </a:t>
            </a:r>
            <a:r>
              <a:rPr lang="zh-CN" altLang="en-US" sz="3600">
                <a:sym typeface="+mn-ea"/>
              </a:rPr>
              <a:t>，而知也无</a:t>
            </a:r>
            <a:r>
              <a:rPr lang="zh-CN" altLang="en-US" sz="3600" u="sng">
                <a:sym typeface="+mn-ea"/>
              </a:rPr>
              <a:t>    </a:t>
            </a:r>
            <a:r>
              <a:rPr lang="zh-CN" altLang="en-US" sz="3600"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94735" y="194310"/>
            <a:ext cx="5212080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/>
              <a:t>生命成长的三个阶段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720" y="2712720"/>
            <a:ext cx="9956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少年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13050" y="1633855"/>
            <a:ext cx="3027680" cy="5791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成年：职业生涯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45050" y="6103620"/>
            <a:ext cx="9956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老年</a:t>
            </a:r>
          </a:p>
        </p:txBody>
      </p:sp>
      <p:pic>
        <p:nvPicPr>
          <p:cNvPr id="6" name="图片 5" descr="20140818111826_MsSB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" y="71755"/>
            <a:ext cx="2640965" cy="2640965"/>
          </a:xfrm>
          <a:prstGeom prst="rect">
            <a:avLst/>
          </a:prstGeom>
        </p:spPr>
      </p:pic>
      <p:pic>
        <p:nvPicPr>
          <p:cNvPr id="7" name="图片 6" descr="20160107112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2212975"/>
            <a:ext cx="3955415" cy="2634615"/>
          </a:xfrm>
          <a:prstGeom prst="rect">
            <a:avLst/>
          </a:prstGeom>
        </p:spPr>
      </p:pic>
      <p:pic>
        <p:nvPicPr>
          <p:cNvPr id="8" name="图片 7" descr="612322_20140926155115689161_1"/>
          <p:cNvPicPr>
            <a:picLocks noChangeAspect="1"/>
          </p:cNvPicPr>
          <p:nvPr/>
        </p:nvPicPr>
        <p:blipFill>
          <a:blip r:embed="rId5"/>
          <a:srcRect l="13319" t="26767" r="21090" b="27109"/>
          <a:stretch>
            <a:fillRect/>
          </a:stretch>
        </p:blipFill>
        <p:spPr>
          <a:xfrm>
            <a:off x="6132195" y="4609465"/>
            <a:ext cx="2960370" cy="2150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814414329527025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95" y="217805"/>
            <a:ext cx="7326630" cy="6485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51480" y="286385"/>
            <a:ext cx="1423670" cy="601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1700" y="4593590"/>
            <a:ext cx="6376035" cy="175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758779994953403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741680"/>
            <a:ext cx="7204075" cy="51263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5wCf96zy6VrgGdstr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" y="1239520"/>
            <a:ext cx="9105265" cy="5186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3210" y="213995"/>
            <a:ext cx="5662930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/>
              <a:t>舒伯生命彩虹图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86360"/>
            <a:ext cx="8970010" cy="6670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265" y="674370"/>
            <a:ext cx="8810625" cy="502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/>
              <a:t>探索阶段：</a:t>
            </a:r>
          </a:p>
          <a:p>
            <a:endParaRPr lang="zh-CN" altLang="en-US" sz="3600"/>
          </a:p>
          <a:p>
            <a:r>
              <a:rPr lang="zh-CN" altLang="en-US" sz="3600"/>
              <a:t>        15岁至24岁，该阶段的青少年，通过学校的活动、社团活动、社会实践等机会，对自我能力及角色、职业作了一番探索，因此选择职业时有较大弹性。</a:t>
            </a:r>
          </a:p>
          <a:p>
            <a:endParaRPr lang="zh-CN" altLang="en-US" sz="3600"/>
          </a:p>
          <a:p>
            <a:r>
              <a:rPr lang="zh-CN" altLang="en-US" sz="3600"/>
              <a:t>　　这个阶段发展的任务是：使职业偏好逐渐具体化、特定化并实现职业偏好。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</p:tagLst>
</file>

<file path=ppt/theme/theme1.xml><?xml version="1.0" encoding="utf-8"?>
<a:theme xmlns:a="http://schemas.openxmlformats.org/drawingml/2006/main" name="1_A000120140530B01PPBG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8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全屏显示(4:3)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1_A000120140530B01PPBG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2017-02-16T23:53:00Z</dcterms:created>
  <dcterms:modified xsi:type="dcterms:W3CDTF">2020-07-06T07:37:53Z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